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66" r:id="rId2"/>
  </p:sldMasterIdLst>
  <p:notesMasterIdLst>
    <p:notesMasterId r:id="rId30"/>
  </p:notesMasterIdLst>
  <p:sldIdLst>
    <p:sldId id="256" r:id="rId3"/>
    <p:sldId id="320" r:id="rId4"/>
    <p:sldId id="321" r:id="rId5"/>
    <p:sldId id="322" r:id="rId6"/>
    <p:sldId id="313" r:id="rId7"/>
    <p:sldId id="317" r:id="rId8"/>
    <p:sldId id="301" r:id="rId9"/>
    <p:sldId id="309" r:id="rId10"/>
    <p:sldId id="284" r:id="rId11"/>
    <p:sldId id="281" r:id="rId12"/>
    <p:sldId id="257" r:id="rId13"/>
    <p:sldId id="266" r:id="rId14"/>
    <p:sldId id="318" r:id="rId15"/>
    <p:sldId id="267" r:id="rId16"/>
    <p:sldId id="314" r:id="rId17"/>
    <p:sldId id="316" r:id="rId18"/>
    <p:sldId id="327" r:id="rId19"/>
    <p:sldId id="325" r:id="rId20"/>
    <p:sldId id="326" r:id="rId21"/>
    <p:sldId id="315" r:id="rId22"/>
    <p:sldId id="319" r:id="rId23"/>
    <p:sldId id="264" r:id="rId24"/>
    <p:sldId id="265" r:id="rId25"/>
    <p:sldId id="328" r:id="rId26"/>
    <p:sldId id="323" r:id="rId27"/>
    <p:sldId id="270" r:id="rId28"/>
    <p:sldId id="271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64" userDrawn="1">
          <p15:clr>
            <a:srgbClr val="A4A3A4"/>
          </p15:clr>
        </p15:guide>
        <p15:guide id="3" orient="horz" pos="85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D40"/>
    <a:srgbClr val="FFC627"/>
    <a:srgbClr val="003B5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97" autoAdjust="0"/>
    <p:restoredTop sz="91479" autoAdjust="0"/>
  </p:normalViewPr>
  <p:slideViewPr>
    <p:cSldViewPr snapToGrid="0">
      <p:cViewPr varScale="1">
        <p:scale>
          <a:sx n="109" d="100"/>
          <a:sy n="109" d="100"/>
        </p:scale>
        <p:origin x="114" y="186"/>
      </p:cViewPr>
      <p:guideLst>
        <p:guide pos="264"/>
        <p:guide orient="horz" pos="8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Improving Research Data Management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7F-4CB2-B381-5985FA3986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7F-4CB2-B381-5985FA3986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D7F-4CB2-B381-5985FA39868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D7F-4CB2-B381-5985FA3986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Change Behavior</c:v>
                </c:pt>
                <c:pt idx="1">
                  <c:v>Implement Processes</c:v>
                </c:pt>
                <c:pt idx="2">
                  <c:v>Provide Technology</c:v>
                </c:pt>
                <c:pt idx="3">
                  <c:v>Manage Data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0.56999999999999995</c:v>
                </c:pt>
                <c:pt idx="1">
                  <c:v>0.22</c:v>
                </c:pt>
                <c:pt idx="2">
                  <c:v>0.12</c:v>
                </c:pt>
                <c:pt idx="3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D7F-4CB2-B381-5985FA39868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af914f23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af914f23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eab76d43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eab76d43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88881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488881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3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8ded9129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a8ded9129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45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8ded9129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a8ded9129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48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eab76d43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eab76d43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488881dd6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488881dd6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488881dd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488881dd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40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" userDrawn="1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Major bullet</a:t>
            </a:r>
          </a:p>
          <a:p>
            <a:pPr lvl="1"/>
            <a:r>
              <a:rPr lang="en-US" dirty="0"/>
              <a:t>2nd bullet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dirty="0"/>
          </a:p>
        </p:txBody>
      </p:sp>
      <p:sp>
        <p:nvSpPr>
          <p:cNvPr id="4" name="Google Shape;71;p20">
            <a:extLst>
              <a:ext uri="{FF2B5EF4-FFF2-40B4-BE49-F238E27FC236}">
                <a16:creationId xmlns:a16="http://schemas.microsoft.com/office/drawing/2014/main" id="{F901C6FD-BDD7-4800-A9BA-17C0AE27E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2">
  <p:cSld name="Gold chapter break or bold statement gold_2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1">
  <p:cSld name="Gold chapter break or bold statement gold_1">
    <p:bg>
      <p:bgPr>
        <a:solidFill>
          <a:schemeClr val="accen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bar">
  <p:cSld name="Chapter break ba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maroon bar">
  <p:cSld name="Chapter break maroon ba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 1" userDrawn="1">
  <p:cSld name="Headline with 3 colum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1;p20">
            <a:extLst>
              <a:ext uri="{FF2B5EF4-FFF2-40B4-BE49-F238E27FC236}">
                <a16:creationId xmlns:a16="http://schemas.microsoft.com/office/drawing/2014/main" id="{2760B2F3-2728-4C78-BA06-2F5658872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 1" userDrawn="1">
  <p:cSld name="TITLE_ONLY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body" idx="1"/>
          </p:nvPr>
        </p:nvSpPr>
        <p:spPr>
          <a:xfrm>
            <a:off x="311699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71;p20">
            <a:extLst>
              <a:ext uri="{FF2B5EF4-FFF2-40B4-BE49-F238E27FC236}">
                <a16:creationId xmlns:a16="http://schemas.microsoft.com/office/drawing/2014/main" id="{A315FF83-2F5B-4751-AD6A-498AF66C52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265500" y="393025"/>
            <a:ext cx="48438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5451275" y="571350"/>
            <a:ext cx="2904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 Left heading" userDrawn="1">
  <p:cSld name="20  Left heading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;p20">
            <a:extLst>
              <a:ext uri="{FF2B5EF4-FFF2-40B4-BE49-F238E27FC236}">
                <a16:creationId xmlns:a16="http://schemas.microsoft.com/office/drawing/2014/main" id="{F968FADC-68BC-48D2-A59C-14E8A2546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9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out plus image">
  <p:cSld name="Call out plus im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4639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7377" y="468083"/>
            <a:ext cx="6927024" cy="960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4023" y="1600200"/>
            <a:ext cx="6940378" cy="29360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D6E-346D-4646-90FC-3B4CEB371D1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378" y="4601858"/>
            <a:ext cx="6051526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533396"/>
            <a:ext cx="1358356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F1C0-B6B6-46D7-B3A1-3D33062C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9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nd intr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0" y="4195981"/>
            <a:ext cx="9144000" cy="622878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2" descr="ASU_Horiz_RGB_Digital_MaroonGol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068" y="187047"/>
            <a:ext cx="3844970" cy="10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375" y="468083"/>
            <a:ext cx="6917027" cy="960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D6E-346D-4646-90FC-3B4CEB371D1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9" y="533396"/>
            <a:ext cx="1358356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F1C0-B6B6-46D7-B3A1-3D33062C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agenda">
  <p:cSld name="Custom Layout 1 1_1">
    <p:bg>
      <p:bgPr>
        <a:solidFill>
          <a:srgbClr val="0000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3664990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59025"/>
            <a:ext cx="4572000" cy="520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 dirty="0"/>
          </a:p>
        </p:txBody>
      </p:sp>
      <p:sp>
        <p:nvSpPr>
          <p:cNvPr id="41" name="Google Shape;41;p10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ntro Option 2" userDrawn="1">
  <p:cSld name="Cover Intro Option 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311700" y="1743341"/>
            <a:ext cx="8520600" cy="165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0" y="727113"/>
            <a:ext cx="9144000" cy="635212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365760" tIns="457200" rIns="91425" bIns="18288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375" y="3799424"/>
            <a:ext cx="3464700" cy="9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48" r:id="rId2"/>
    <p:sldLayoutId id="2147483649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84" r:id="rId17"/>
    <p:sldLayoutId id="2147483685" r:id="rId18"/>
    <p:sldLayoutId id="2147483686" r:id="rId19"/>
    <p:sldLayoutId id="214748368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143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 txBox="1">
            <a:spLocks noGrp="1"/>
          </p:cNvSpPr>
          <p:nvPr>
            <p:ph type="body" idx="2"/>
          </p:nvPr>
        </p:nvSpPr>
        <p:spPr>
          <a:xfrm>
            <a:off x="4572000" y="569167"/>
            <a:ext cx="4572000" cy="4465540"/>
          </a:xfrm>
          <a:prstGeom prst="rect">
            <a:avLst/>
          </a:prstGeom>
        </p:spPr>
        <p:txBody>
          <a:bodyPr spcFirstLastPara="1" wrap="square" lIns="274320" tIns="91425" rIns="182880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/>
              <a:t>Principles of Research Data Management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Philip Tarrant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Research Data Management Officer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Dr. Stevan Earl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GFL Research Data Manager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  <p:pic>
        <p:nvPicPr>
          <p:cNvPr id="137" name="Google Shape;137;p37"/>
          <p:cNvPicPr preferRelativeResize="0"/>
          <p:nvPr/>
        </p:nvPicPr>
        <p:blipFill rotWithShape="1">
          <a:blip r:embed="rId3">
            <a:alphaModFix/>
          </a:blip>
          <a:srcRect l="4518" r="18374"/>
          <a:stretch/>
        </p:blipFill>
        <p:spPr>
          <a:xfrm>
            <a:off x="473727" y="77118"/>
            <a:ext cx="3393194" cy="492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2B2236C-7F60-4122-921F-EA1AB2F9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9" y="3894027"/>
            <a:ext cx="4114782" cy="11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688" y="0"/>
            <a:ext cx="543102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CD70308-CBB3-4FE2-8E1D-B8649D728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0662" y="82217"/>
            <a:ext cx="4049100" cy="36090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3B0D52-4B43-4D5A-913A-B0301EED6A79}"/>
              </a:ext>
            </a:extLst>
          </p:cNvPr>
          <p:cNvSpPr txBox="1">
            <a:spLocks/>
          </p:cNvSpPr>
          <p:nvPr/>
        </p:nvSpPr>
        <p:spPr>
          <a:xfrm>
            <a:off x="1" y="3857070"/>
            <a:ext cx="3853538" cy="1293803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18288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Partnership between Knowledge Enterprise &amp; ASU Library</a:t>
            </a:r>
          </a:p>
        </p:txBody>
      </p:sp>
    </p:spTree>
    <p:extLst>
      <p:ext uri="{BB962C8B-B14F-4D97-AF65-F5344CB8AC3E}">
        <p14:creationId xmlns:p14="http://schemas.microsoft.com/office/powerpoint/2010/main" val="26851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19100" y="1352550"/>
            <a:ext cx="7617069" cy="32016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2400" b="1" dirty="0">
                <a:latin typeface="+mn-lt"/>
              </a:rPr>
              <a:t>Quantitative data: </a:t>
            </a:r>
            <a:r>
              <a:rPr lang="en-US" sz="2000" dirty="0">
                <a:latin typeface="+mn-lt"/>
              </a:rPr>
              <a:t>Tabular, spatial, remote sensing</a:t>
            </a:r>
            <a:endParaRPr lang="en-US" sz="2400" dirty="0">
              <a:latin typeface="+mn-lt"/>
            </a:endParaRP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2400" b="1" dirty="0">
                <a:latin typeface="+mn-lt"/>
              </a:rPr>
              <a:t>Qualitative data: </a:t>
            </a:r>
            <a:r>
              <a:rPr lang="en-US" sz="2000" dirty="0">
                <a:latin typeface="+mn-lt"/>
              </a:rPr>
              <a:t>Documents, survey results, interviews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2400" b="1" dirty="0">
                <a:latin typeface="+mn-lt"/>
              </a:rPr>
              <a:t>Supplementary information: </a:t>
            </a:r>
            <a:r>
              <a:rPr lang="en-US" sz="2000" dirty="0">
                <a:latin typeface="+mn-lt"/>
              </a:rPr>
              <a:t>e.g. photos, physical samples, recordings</a:t>
            </a:r>
            <a:endParaRPr lang="en-US" sz="1600" dirty="0">
              <a:latin typeface="+mn-lt"/>
            </a:endParaRP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endParaRPr lang="en-US" sz="2000" b="1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80" dirty="0">
                <a:solidFill>
                  <a:schemeClr val="tx1"/>
                </a:solidFill>
              </a:rPr>
              <a:t>All research creates “data”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09AD8-C554-49D2-A5B5-01CB200EF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"/>
          <a:stretch/>
        </p:blipFill>
        <p:spPr>
          <a:xfrm>
            <a:off x="1960685" y="3217125"/>
            <a:ext cx="5486399" cy="17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80" dirty="0">
                <a:solidFill>
                  <a:schemeClr val="tx1"/>
                </a:solidFill>
              </a:rPr>
              <a:t>Data are valuable…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937967" y="2849013"/>
            <a:ext cx="3280507" cy="171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spcBef>
                <a:spcPts val="600"/>
              </a:spcBef>
              <a:buSzPts val="1800"/>
            </a:pPr>
            <a:r>
              <a:rPr lang="en-US" sz="2000" b="1" dirty="0">
                <a:latin typeface="+mn-lt"/>
              </a:rPr>
              <a:t>Can be used to:</a:t>
            </a:r>
          </a:p>
          <a:p>
            <a:pPr marL="457200" indent="-342900"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600" b="1" dirty="0">
                <a:latin typeface="+mn-lt"/>
              </a:rPr>
              <a:t>Support a hypothesis</a:t>
            </a:r>
          </a:p>
          <a:p>
            <a:pPr marL="457200" indent="-342900"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600" b="1" dirty="0">
                <a:latin typeface="+mn-lt"/>
              </a:rPr>
              <a:t>Provide insight</a:t>
            </a:r>
          </a:p>
          <a:p>
            <a:pPr marL="457200" indent="-342900"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600" b="1" dirty="0">
                <a:latin typeface="+mn-lt"/>
              </a:rPr>
              <a:t>Enabler for further research</a:t>
            </a:r>
          </a:p>
          <a:p>
            <a:pPr marL="457200" indent="-342900">
              <a:spcBef>
                <a:spcPts val="600"/>
              </a:spcBef>
              <a:buSzPts val="1800"/>
              <a:buFont typeface="Twentieth Century"/>
              <a:buChar char="●"/>
            </a:pPr>
            <a:endParaRPr lang="en-US" sz="2000" b="1" dirty="0">
              <a:latin typeface="+mn-lt"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5662246" y="2849013"/>
            <a:ext cx="3103685" cy="202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spcBef>
                <a:spcPts val="600"/>
              </a:spcBef>
              <a:buSzPts val="1800"/>
            </a:pPr>
            <a:r>
              <a:rPr lang="en-US" sz="2000" b="1" dirty="0">
                <a:latin typeface="+mn-lt"/>
              </a:rPr>
              <a:t>Can be used to:</a:t>
            </a:r>
          </a:p>
          <a:p>
            <a:pPr marL="457200" indent="-342900"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600" b="1" dirty="0">
                <a:latin typeface="+mn-lt"/>
              </a:rPr>
              <a:t>Solve a problem</a:t>
            </a:r>
          </a:p>
          <a:p>
            <a:pPr marL="457200" indent="-342900"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600" b="1" dirty="0">
                <a:latin typeface="+mn-lt"/>
              </a:rPr>
              <a:t>Plan for the future</a:t>
            </a:r>
          </a:p>
          <a:p>
            <a:pPr marL="457200" indent="-342900"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600" b="1" dirty="0">
                <a:latin typeface="+mn-lt"/>
              </a:rPr>
              <a:t>Make better decisions</a:t>
            </a:r>
          </a:p>
          <a:p>
            <a:pPr marL="457200" indent="-342900"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600" b="1" dirty="0">
                <a:latin typeface="+mn-lt"/>
              </a:rPr>
              <a:t>Improve processes</a:t>
            </a:r>
          </a:p>
          <a:p>
            <a:pPr marL="457200" indent="-342900">
              <a:spcBef>
                <a:spcPts val="600"/>
              </a:spcBef>
              <a:buSzPts val="1800"/>
              <a:buFont typeface="Twentieth Century"/>
              <a:buChar char="●"/>
            </a:pPr>
            <a:endParaRPr lang="en-US" sz="2000" b="1" dirty="0">
              <a:latin typeface="+mn-lt"/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935579" y="1212944"/>
            <a:ext cx="7226382" cy="1346203"/>
          </a:xfrm>
          <a:prstGeom prst="leftRightArrow">
            <a:avLst>
              <a:gd name="adj1" fmla="val 55443"/>
              <a:gd name="adj2" fmla="val 56803"/>
            </a:avLst>
          </a:prstGeom>
          <a:gradFill>
            <a:gsLst>
              <a:gs pos="12000">
                <a:sysClr val="window" lastClr="FFFFFF">
                  <a:lumMod val="50000"/>
                  <a:lumOff val="50000"/>
                </a:sysClr>
              </a:gs>
              <a:gs pos="50000">
                <a:srgbClr val="297FD5">
                  <a:lumMod val="75000"/>
                </a:srgbClr>
              </a:gs>
              <a:gs pos="88000">
                <a:srgbClr val="5AA2AE">
                  <a:lumMod val="60000"/>
                  <a:lumOff val="40000"/>
                </a:srgbClr>
              </a:gs>
            </a:gsLst>
            <a:lin ang="0" scaled="0"/>
          </a:gradFill>
          <a:ln w="15875" cap="rnd" cmpd="sng" algn="ctr">
            <a:noFill/>
            <a:prstDash val="solid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822960">
              <a:buClrTx/>
              <a:defRPr/>
            </a:pPr>
            <a:endParaRPr lang="en-US" sz="2160" b="1" dirty="0">
              <a:solidFill>
                <a:srgbClr val="297FD5">
                  <a:lumMod val="50000"/>
                </a:srgbClr>
              </a:solidFill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Frame 6"/>
          <p:cNvSpPr/>
          <p:nvPr/>
        </p:nvSpPr>
        <p:spPr>
          <a:xfrm>
            <a:off x="2566114" y="1342570"/>
            <a:ext cx="689114" cy="1080621"/>
          </a:xfrm>
          <a:prstGeom prst="frame">
            <a:avLst>
              <a:gd name="adj1" fmla="val 20608"/>
            </a:avLst>
          </a:prstGeom>
          <a:solidFill>
            <a:srgbClr val="242852">
              <a:lumMod val="10000"/>
              <a:alpha val="30000"/>
            </a:srgbClr>
          </a:solidFill>
          <a:ln w="15875" cap="rnd" cmpd="sng" algn="ctr">
            <a:solidFill>
              <a:srgbClr val="5AA2A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822960">
              <a:buClrTx/>
              <a:defRPr/>
            </a:pPr>
            <a:endParaRPr lang="en-US" sz="1620" dirty="0">
              <a:solidFill>
                <a:prstClr val="black"/>
              </a:solidFill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137" y="1708866"/>
            <a:ext cx="141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2960"/>
            <a:r>
              <a:rPr lang="en-US" sz="1800" b="1" dirty="0">
                <a:solidFill>
                  <a:prstClr val="black"/>
                </a:solidFill>
                <a:latin typeface="Tw Cen MT" panose="020B0602020104020603" pitchFamily="34" charset="0"/>
              </a:rPr>
              <a:t>Theoretical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90361" y="1708863"/>
            <a:ext cx="116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2960"/>
            <a:r>
              <a:rPr lang="en-US" sz="1800" b="1" dirty="0">
                <a:solidFill>
                  <a:prstClr val="black"/>
                </a:solidFill>
                <a:latin typeface="Tw Cen MT" panose="020B0602020104020603" pitchFamily="34" charset="0"/>
              </a:rPr>
              <a:t>Applied</a:t>
            </a:r>
          </a:p>
        </p:txBody>
      </p:sp>
    </p:spTree>
    <p:extLst>
      <p:ext uri="{BB962C8B-B14F-4D97-AF65-F5344CB8AC3E}">
        <p14:creationId xmlns:p14="http://schemas.microsoft.com/office/powerpoint/2010/main" val="37490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22222E-6 L 0.3559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80" dirty="0">
                <a:solidFill>
                  <a:schemeClr val="tx1"/>
                </a:solidFill>
              </a:rPr>
              <a:t>But not without metadata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/>
        </p:nvGraphicFramePr>
        <p:xfrm>
          <a:off x="1557161" y="1150316"/>
          <a:ext cx="6047941" cy="16687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43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7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w Cen MT" panose="020B0602020104020603" pitchFamily="34" charset="0"/>
                        </a:rPr>
                        <a:t>Tree Specimen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w Cen MT" panose="020B0602020104020603" pitchFamily="34" charset="0"/>
                        </a:rPr>
                        <a:t>Date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w Cen MT" panose="020B0602020104020603" pitchFamily="34" charset="0"/>
                        </a:rPr>
                        <a:t>Height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A-1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12/05/2012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328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B-4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12/05/2012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291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C-3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12/05/2012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312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D-5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12/05/2012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295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 descr="http://pixdaus.com/files/items/pics/2/52/204252_32a41ebcce2eeffec20b42ee97062b4b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1122" y="2940717"/>
            <a:ext cx="2740018" cy="205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99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80" dirty="0">
                <a:solidFill>
                  <a:schemeClr val="tx1"/>
                </a:solidFill>
              </a:rPr>
              <a:t>But not without metadata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/>
        </p:nvGraphicFramePr>
        <p:xfrm>
          <a:off x="1557161" y="1150316"/>
          <a:ext cx="6047941" cy="16687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43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7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w Cen MT" panose="020B0602020104020603" pitchFamily="34" charset="0"/>
                        </a:rPr>
                        <a:t>Tree Specimen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w Cen MT" panose="020B0602020104020603" pitchFamily="34" charset="0"/>
                        </a:rPr>
                        <a:t>Date (DDMMYYYY)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w Cen MT" panose="020B0602020104020603" pitchFamily="34" charset="0"/>
                        </a:rPr>
                        <a:t>Height (mm)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A-1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12/05/2012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328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B-4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12/05/2012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291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C-3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12/05/2012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312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D-5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12/05/2012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w Cen MT" panose="020B0602020104020603" pitchFamily="34" charset="0"/>
                        </a:rPr>
                        <a:t>295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082" y="2962672"/>
            <a:ext cx="1976684" cy="20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6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7CFF-E64E-4235-81B1-60DB1EEE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Practices</a:t>
            </a:r>
          </a:p>
        </p:txBody>
      </p:sp>
    </p:spTree>
    <p:extLst>
      <p:ext uri="{BB962C8B-B14F-4D97-AF65-F5344CB8AC3E}">
        <p14:creationId xmlns:p14="http://schemas.microsoft.com/office/powerpoint/2010/main" val="25492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C9040C-1DF5-4B2C-B58E-CAD7AA1E7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What is it?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Your “social security” number for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Why use one?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Differentiates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Connects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Provides Credit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Saves time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Maintains control</a:t>
            </a:r>
            <a:endParaRPr lang="en-US" sz="2400" b="1" dirty="0">
              <a:solidFill>
                <a:schemeClr val="dk1"/>
              </a:solidFill>
            </a:endParaRP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C896D-CBE0-4BCB-8505-5560F8FE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ORCID</a:t>
            </a:r>
          </a:p>
        </p:txBody>
      </p:sp>
      <p:pic>
        <p:nvPicPr>
          <p:cNvPr id="4" name="Google Shape;112;p26">
            <a:extLst>
              <a:ext uri="{FF2B5EF4-FFF2-40B4-BE49-F238E27FC236}">
                <a16:creationId xmlns:a16="http://schemas.microsoft.com/office/drawing/2014/main" id="{8EB2A63E-206D-4D05-9E4D-2D681B1DFB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62654" y="2326077"/>
            <a:ext cx="43053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1;p26">
            <a:extLst>
              <a:ext uri="{FF2B5EF4-FFF2-40B4-BE49-F238E27FC236}">
                <a16:creationId xmlns:a16="http://schemas.microsoft.com/office/drawing/2014/main" id="{5E279FC5-D2DD-4ED7-AA3F-BBAF3F4C17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304" y="1079836"/>
            <a:ext cx="707025" cy="700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77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C9040C-1DF5-4B2C-B58E-CAD7AA1E7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04825"/>
            <a:ext cx="8571044" cy="3201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Our plans for ORCID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Encourage adoption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Consider ORCID as a system of record for research activity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Leverage that information in other ASU systems and external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What we recommend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Sign up for ORCID if you don’t have one. Affiliate with ASU, if you do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Fill out your ORCID profile using existing content (resume, bibliography, etc.)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Keep information up to date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C896D-CBE0-4BCB-8505-5560F8FE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ORCID@ASU</a:t>
            </a:r>
          </a:p>
        </p:txBody>
      </p:sp>
      <p:pic>
        <p:nvPicPr>
          <p:cNvPr id="5" name="Google Shape;111;p26">
            <a:extLst>
              <a:ext uri="{FF2B5EF4-FFF2-40B4-BE49-F238E27FC236}">
                <a16:creationId xmlns:a16="http://schemas.microsoft.com/office/drawing/2014/main" id="{5E279FC5-D2DD-4ED7-AA3F-BBAF3F4C17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0304" y="1079836"/>
            <a:ext cx="707025" cy="700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9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ORCID@ASU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13675" y="1204825"/>
            <a:ext cx="77184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</a:rPr>
              <a:t>Our plans for ORCID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Encourage adoption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Consider ORCID as a system of record for research activity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Leverage that information in other ASU systems and external systems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</a:rPr>
              <a:t>What we recommend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Sign up for ORCID if you don’t have one. Affiliate with ASU, if you do 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Fill out your ORCID profile using existing content (resume, bibliography, etc.)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Keep information up to date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175" y="191075"/>
            <a:ext cx="707025" cy="7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6;p52">
            <a:extLst>
              <a:ext uri="{FF2B5EF4-FFF2-40B4-BE49-F238E27FC236}">
                <a16:creationId xmlns:a16="http://schemas.microsoft.com/office/drawing/2014/main" id="{9257E264-A6C7-4541-B1DE-568370C234D9}"/>
              </a:ext>
            </a:extLst>
          </p:cNvPr>
          <p:cNvSpPr/>
          <p:nvPr/>
        </p:nvSpPr>
        <p:spPr>
          <a:xfrm>
            <a:off x="4946526" y="4533892"/>
            <a:ext cx="3866700" cy="378000"/>
          </a:xfrm>
          <a:prstGeom prst="roundRect">
            <a:avLst>
              <a:gd name="adj" fmla="val 1145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</a:rPr>
              <a:t>https://researchdata.asu.edu/</a:t>
            </a:r>
            <a:endParaRPr sz="19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C9040C-1DF5-4B2C-B58E-CAD7AA1E7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C896D-CBE0-4BCB-8505-5560F8FE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0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5C215-13A0-4DF5-9764-991B69C13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5769" y="1811495"/>
            <a:ext cx="4078700" cy="3201600"/>
          </a:xfrm>
        </p:spPr>
        <p:txBody>
          <a:bodyPr/>
          <a:lstStyle/>
          <a:p>
            <a:pPr indent="-311150">
              <a:lnSpc>
                <a:spcPct val="100000"/>
              </a:lnSpc>
              <a:buSzPts val="13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Department of Transportation</a:t>
            </a:r>
            <a:endParaRPr lang="en-US" dirty="0">
              <a:solidFill>
                <a:srgbClr val="404040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Department of Veterans Affairs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Environmental Protection Agency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National Aeronautics and Space Administration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>
                <a:highlight>
                  <a:srgbClr val="B6D7A8"/>
                </a:highlight>
              </a:rPr>
              <a:t>National Science Foundation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Office of the Director of National Intelligence (ODNI)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Smithsonian Institution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>
                <a:highlight>
                  <a:srgbClr val="B6D7A8"/>
                </a:highlight>
              </a:rPr>
              <a:t>US Agency for Int. Development (USAID)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US Geological Survey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D6259-3409-4F23-BE31-DB4C2E22AEA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05375" y="1811495"/>
            <a:ext cx="4430394" cy="3201600"/>
          </a:xfrm>
        </p:spPr>
        <p:txBody>
          <a:bodyPr/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00"/>
              <a:buChar char="●"/>
            </a:pPr>
            <a:r>
              <a:rPr lang="en-US" dirty="0">
                <a:solidFill>
                  <a:srgbClr val="404040"/>
                </a:solidFill>
                <a:highlight>
                  <a:srgbClr val="B6D7A8"/>
                </a:highlight>
              </a:rPr>
              <a:t>Department of Agriculture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>
                <a:solidFill>
                  <a:srgbClr val="404040"/>
                </a:solidFill>
              </a:rPr>
              <a:t>Department of Commerce</a:t>
            </a: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dirty="0">
                <a:solidFill>
                  <a:srgbClr val="404040"/>
                </a:solidFill>
              </a:rPr>
              <a:t>National Institute of Standards and Technology</a:t>
            </a: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dirty="0">
                <a:solidFill>
                  <a:srgbClr val="404040"/>
                </a:solidFill>
              </a:rPr>
              <a:t>National Oceanic and Atmospheric Administration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>
                <a:solidFill>
                  <a:srgbClr val="404040"/>
                </a:solidFill>
              </a:rPr>
              <a:t>Department of Defense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>
                <a:solidFill>
                  <a:srgbClr val="404040"/>
                </a:solidFill>
              </a:rPr>
              <a:t>Department of Education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>
                <a:solidFill>
                  <a:srgbClr val="404040"/>
                </a:solidFill>
                <a:highlight>
                  <a:srgbClr val="B6D7A8"/>
                </a:highlight>
              </a:rPr>
              <a:t>Department of Energy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>
                <a:solidFill>
                  <a:srgbClr val="404040"/>
                </a:solidFill>
              </a:rPr>
              <a:t>Department of Health and Human Services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dirty="0">
                <a:solidFill>
                  <a:schemeClr val="dk1"/>
                </a:solidFill>
              </a:rPr>
              <a:t>Department of Homeland Security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65C80E-0771-4C55-AAE4-C50CCB26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Google Shape;150;p39">
            <a:extLst>
              <a:ext uri="{FF2B5EF4-FFF2-40B4-BE49-F238E27FC236}">
                <a16:creationId xmlns:a16="http://schemas.microsoft.com/office/drawing/2014/main" id="{9AD2AFD3-A742-4BE7-A829-12D249476E38}"/>
              </a:ext>
            </a:extLst>
          </p:cNvPr>
          <p:cNvSpPr txBox="1"/>
          <p:nvPr/>
        </p:nvSpPr>
        <p:spPr>
          <a:xfrm>
            <a:off x="499825" y="1158080"/>
            <a:ext cx="83202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OSTP Public Access Memo 2013 - $100M+</a:t>
            </a:r>
            <a:endParaRPr sz="2400" b="1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04340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7CFF-E64E-4235-81B1-60DB1EEE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23241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B981-A093-43E6-BA9D-F01647A2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research data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19A22-8D0C-4F13-90D7-CFE01D44E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17" y="1017726"/>
            <a:ext cx="3616120" cy="4125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669E5-122F-43B7-A840-AC8282A8DCFB}"/>
              </a:ext>
            </a:extLst>
          </p:cNvPr>
          <p:cNvSpPr txBox="1"/>
          <p:nvPr/>
        </p:nvSpPr>
        <p:spPr>
          <a:xfrm>
            <a:off x="2522600" y="1149208"/>
            <a:ext cx="121539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start</a:t>
            </a:r>
          </a:p>
        </p:txBody>
      </p:sp>
      <p:sp>
        <p:nvSpPr>
          <p:cNvPr id="5" name="Down Arrow 5">
            <a:extLst>
              <a:ext uri="{FF2B5EF4-FFF2-40B4-BE49-F238E27FC236}">
                <a16:creationId xmlns:a16="http://schemas.microsoft.com/office/drawing/2014/main" id="{67D4FAF2-5396-4B19-9809-9D8167C9EA77}"/>
              </a:ext>
            </a:extLst>
          </p:cNvPr>
          <p:cNvSpPr/>
          <p:nvPr/>
        </p:nvSpPr>
        <p:spPr>
          <a:xfrm>
            <a:off x="2910000" y="1457626"/>
            <a:ext cx="440596" cy="2093073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97000"/>
                  <a:lumOff val="3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53C2A-4BB2-4A24-8325-F8D67C6B8D3A}"/>
              </a:ext>
            </a:extLst>
          </p:cNvPr>
          <p:cNvSpPr txBox="1"/>
          <p:nvPr/>
        </p:nvSpPr>
        <p:spPr>
          <a:xfrm>
            <a:off x="2539431" y="3550699"/>
            <a:ext cx="11817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end</a:t>
            </a:r>
          </a:p>
        </p:txBody>
      </p:sp>
      <p:sp>
        <p:nvSpPr>
          <p:cNvPr id="7" name="Down Arrow 9">
            <a:extLst>
              <a:ext uri="{FF2B5EF4-FFF2-40B4-BE49-F238E27FC236}">
                <a16:creationId xmlns:a16="http://schemas.microsoft.com/office/drawing/2014/main" id="{D8991915-FA84-4063-BC58-C45356196F8A}"/>
              </a:ext>
            </a:extLst>
          </p:cNvPr>
          <p:cNvSpPr/>
          <p:nvPr/>
        </p:nvSpPr>
        <p:spPr>
          <a:xfrm>
            <a:off x="2910000" y="3855418"/>
            <a:ext cx="440596" cy="1137587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Managing research information</a:t>
            </a:r>
            <a:endParaRPr dirty="0"/>
          </a:p>
        </p:txBody>
      </p:sp>
      <p:pic>
        <p:nvPicPr>
          <p:cNvPr id="192" name="Google Shape;1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33" y="1131171"/>
            <a:ext cx="6343112" cy="23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33" y="3224427"/>
            <a:ext cx="6260837" cy="1805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45"/>
          <p:cNvGrpSpPr/>
          <p:nvPr/>
        </p:nvGrpSpPr>
        <p:grpSpPr>
          <a:xfrm>
            <a:off x="7063295" y="244937"/>
            <a:ext cx="1759490" cy="1483750"/>
            <a:chOff x="6931150" y="2647775"/>
            <a:chExt cx="2060776" cy="1714525"/>
          </a:xfrm>
        </p:grpSpPr>
        <p:pic>
          <p:nvPicPr>
            <p:cNvPr id="195" name="Google Shape;195;p45"/>
            <p:cNvPicPr preferRelativeResize="0"/>
            <p:nvPr/>
          </p:nvPicPr>
          <p:blipFill rotWithShape="1">
            <a:blip r:embed="rId5">
              <a:alphaModFix/>
            </a:blip>
            <a:srcRect t="14830" b="17697"/>
            <a:stretch/>
          </p:blipFill>
          <p:spPr>
            <a:xfrm>
              <a:off x="6931150" y="3686975"/>
              <a:ext cx="2060776" cy="67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84879" y="2647775"/>
              <a:ext cx="1153321" cy="955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45"/>
          <p:cNvSpPr txBox="1">
            <a:spLocks noGrp="1"/>
          </p:cNvSpPr>
          <p:nvPr>
            <p:ph type="body" idx="1"/>
          </p:nvPr>
        </p:nvSpPr>
        <p:spPr>
          <a:xfrm>
            <a:off x="6887190" y="1758104"/>
            <a:ext cx="2111700" cy="330706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Manage</a:t>
            </a:r>
            <a:r>
              <a:rPr lang="en" sz="900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 all your research information from one place</a:t>
            </a:r>
            <a:endParaRPr sz="9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Access anywhere</a:t>
            </a:r>
            <a:r>
              <a:rPr lang="en" sz="900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, from Windows, iOS and Android devices</a:t>
            </a:r>
            <a:endParaRPr sz="900" dirty="0">
              <a:solidFill>
                <a:srgbClr val="2A2A2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Secure</a:t>
            </a:r>
            <a:r>
              <a:rPr lang="en" sz="900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, accessed using SSO, encrypted and backed up several times a day</a:t>
            </a:r>
            <a:endParaRPr sz="900" dirty="0">
              <a:solidFill>
                <a:srgbClr val="2A2A2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Share notebooks</a:t>
            </a:r>
            <a:r>
              <a:rPr lang="en" sz="900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 with your research group and even external collaborators</a:t>
            </a:r>
            <a:endParaRPr sz="900" dirty="0">
              <a:solidFill>
                <a:srgbClr val="2A2A2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Intellectual property</a:t>
            </a:r>
            <a:r>
              <a:rPr lang="en" sz="900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 is protected with third party data and timestamps.</a:t>
            </a:r>
            <a:endParaRPr sz="900" dirty="0">
              <a:solidFill>
                <a:srgbClr val="2A2A2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Files, photos and documents can be </a:t>
            </a:r>
            <a:r>
              <a:rPr lang="en" sz="900" b="1" dirty="0">
                <a:solidFill>
                  <a:schemeClr val="dk1"/>
                </a:solidFill>
              </a:rPr>
              <a:t>stored</a:t>
            </a:r>
            <a:r>
              <a:rPr lang="en" sz="900" dirty="0">
                <a:solidFill>
                  <a:schemeClr val="dk1"/>
                </a:solidFill>
              </a:rPr>
              <a:t> within your notebooks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r>
              <a:rPr lang="en" sz="900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 using keywords or tags and even by the contents of files</a:t>
            </a:r>
            <a:endParaRPr sz="900" dirty="0">
              <a:solidFill>
                <a:srgbClr val="2A2A2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LabArchives meets </a:t>
            </a:r>
            <a:r>
              <a:rPr lang="en" sz="900" b="1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compliance</a:t>
            </a:r>
            <a:r>
              <a:rPr lang="en" sz="900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 b="1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standards: </a:t>
            </a:r>
            <a:r>
              <a:rPr lang="en" sz="900" dirty="0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FDA 21 CFR Part 11, HIPAA, NIST 800-171, GLP, ISO and others</a:t>
            </a:r>
            <a:endParaRPr sz="900" dirty="0">
              <a:solidFill>
                <a:srgbClr val="2A2A2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900" dirty="0">
              <a:solidFill>
                <a:srgbClr val="2A2A2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ASU research data repository</a:t>
            </a:r>
            <a:endParaRPr dirty="0"/>
          </a:p>
        </p:txBody>
      </p:sp>
      <p:sp>
        <p:nvSpPr>
          <p:cNvPr id="203" name="Google Shape;203;p46"/>
          <p:cNvSpPr/>
          <p:nvPr/>
        </p:nvSpPr>
        <p:spPr>
          <a:xfrm>
            <a:off x="419100" y="4549337"/>
            <a:ext cx="3866700" cy="378000"/>
          </a:xfrm>
          <a:prstGeom prst="roundRect">
            <a:avLst>
              <a:gd name="adj" fmla="val 1145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</a:rPr>
              <a:t>https://dataverse.asu.edu/</a:t>
            </a:r>
            <a:endParaRPr sz="1900" b="1" dirty="0">
              <a:solidFill>
                <a:srgbClr val="FFFFFF"/>
              </a:solidFill>
            </a:endParaRPr>
          </a:p>
        </p:txBody>
      </p:sp>
      <p:pic>
        <p:nvPicPr>
          <p:cNvPr id="204" name="Google Shape;2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13" y="3536175"/>
            <a:ext cx="2625075" cy="10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425" y="1090325"/>
            <a:ext cx="3728675" cy="37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6"/>
          <p:cNvSpPr txBox="1">
            <a:spLocks noGrp="1"/>
          </p:cNvSpPr>
          <p:nvPr>
            <p:ph type="body" idx="1"/>
          </p:nvPr>
        </p:nvSpPr>
        <p:spPr>
          <a:xfrm>
            <a:off x="311700" y="1204900"/>
            <a:ext cx="4572900" cy="23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Launched in October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Based on Dataverse - well-supported common, repository technology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Publication support provided by library personnel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Now actively looking for faculty publishing opportunities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A4D6DB-FA75-49B2-8F8B-5350A056BAA5}"/>
              </a:ext>
            </a:extLst>
          </p:cNvPr>
          <p:cNvSpPr/>
          <p:nvPr/>
        </p:nvSpPr>
        <p:spPr>
          <a:xfrm>
            <a:off x="419100" y="3529514"/>
            <a:ext cx="8382296" cy="1613986"/>
          </a:xfrm>
          <a:prstGeom prst="rect">
            <a:avLst/>
          </a:prstGeom>
          <a:noFill/>
          <a:ln>
            <a:solidFill>
              <a:srgbClr val="8C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1B691A-5BDA-4D18-8B08-7FA66EDA481F}"/>
              </a:ext>
            </a:extLst>
          </p:cNvPr>
          <p:cNvSpPr/>
          <p:nvPr/>
        </p:nvSpPr>
        <p:spPr>
          <a:xfrm>
            <a:off x="419100" y="1038909"/>
            <a:ext cx="8382296" cy="2490603"/>
          </a:xfrm>
          <a:prstGeom prst="rect">
            <a:avLst/>
          </a:prstGeom>
          <a:noFill/>
          <a:ln>
            <a:solidFill>
              <a:srgbClr val="8C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6B981-A093-43E6-BA9D-F01647A2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research data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19A22-8D0C-4F13-90D7-CFE01D44ED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46" y="1017726"/>
            <a:ext cx="3616120" cy="4125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669E5-122F-43B7-A840-AC8282A8DCFB}"/>
              </a:ext>
            </a:extLst>
          </p:cNvPr>
          <p:cNvSpPr txBox="1"/>
          <p:nvPr/>
        </p:nvSpPr>
        <p:spPr>
          <a:xfrm>
            <a:off x="966929" y="1149208"/>
            <a:ext cx="121539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start</a:t>
            </a:r>
          </a:p>
        </p:txBody>
      </p:sp>
      <p:sp>
        <p:nvSpPr>
          <p:cNvPr id="5" name="Down Arrow 5">
            <a:extLst>
              <a:ext uri="{FF2B5EF4-FFF2-40B4-BE49-F238E27FC236}">
                <a16:creationId xmlns:a16="http://schemas.microsoft.com/office/drawing/2014/main" id="{67D4FAF2-5396-4B19-9809-9D8167C9EA77}"/>
              </a:ext>
            </a:extLst>
          </p:cNvPr>
          <p:cNvSpPr/>
          <p:nvPr/>
        </p:nvSpPr>
        <p:spPr>
          <a:xfrm>
            <a:off x="1354329" y="1457626"/>
            <a:ext cx="440596" cy="2093073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97000"/>
                  <a:lumOff val="3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53C2A-4BB2-4A24-8325-F8D67C6B8D3A}"/>
              </a:ext>
            </a:extLst>
          </p:cNvPr>
          <p:cNvSpPr txBox="1"/>
          <p:nvPr/>
        </p:nvSpPr>
        <p:spPr>
          <a:xfrm>
            <a:off x="983760" y="3550699"/>
            <a:ext cx="11817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end</a:t>
            </a:r>
          </a:p>
        </p:txBody>
      </p:sp>
      <p:sp>
        <p:nvSpPr>
          <p:cNvPr id="7" name="Down Arrow 9">
            <a:extLst>
              <a:ext uri="{FF2B5EF4-FFF2-40B4-BE49-F238E27FC236}">
                <a16:creationId xmlns:a16="http://schemas.microsoft.com/office/drawing/2014/main" id="{D8991915-FA84-4063-BC58-C45356196F8A}"/>
              </a:ext>
            </a:extLst>
          </p:cNvPr>
          <p:cNvSpPr/>
          <p:nvPr/>
        </p:nvSpPr>
        <p:spPr>
          <a:xfrm>
            <a:off x="1354329" y="3855418"/>
            <a:ext cx="440596" cy="1137587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oogle Shape;194;p45">
            <a:extLst>
              <a:ext uri="{FF2B5EF4-FFF2-40B4-BE49-F238E27FC236}">
                <a16:creationId xmlns:a16="http://schemas.microsoft.com/office/drawing/2014/main" id="{81A89859-4C75-4C46-9DE8-774511407B4F}"/>
              </a:ext>
            </a:extLst>
          </p:cNvPr>
          <p:cNvGrpSpPr/>
          <p:nvPr/>
        </p:nvGrpSpPr>
        <p:grpSpPr>
          <a:xfrm>
            <a:off x="6609113" y="1583446"/>
            <a:ext cx="1759490" cy="1483750"/>
            <a:chOff x="6931150" y="2647775"/>
            <a:chExt cx="2060776" cy="1714525"/>
          </a:xfrm>
        </p:grpSpPr>
        <p:pic>
          <p:nvPicPr>
            <p:cNvPr id="9" name="Google Shape;195;p45">
              <a:extLst>
                <a:ext uri="{FF2B5EF4-FFF2-40B4-BE49-F238E27FC236}">
                  <a16:creationId xmlns:a16="http://schemas.microsoft.com/office/drawing/2014/main" id="{9569E3FA-1D70-4685-9E5D-964B9C3D141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4830" b="17697"/>
            <a:stretch/>
          </p:blipFill>
          <p:spPr>
            <a:xfrm>
              <a:off x="6931150" y="3686975"/>
              <a:ext cx="2060776" cy="67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96;p45">
              <a:extLst>
                <a:ext uri="{FF2B5EF4-FFF2-40B4-BE49-F238E27FC236}">
                  <a16:creationId xmlns:a16="http://schemas.microsoft.com/office/drawing/2014/main" id="{0D5B75C1-19A4-48DA-8DE4-C4E4E9F96C7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84879" y="2647775"/>
              <a:ext cx="1153321" cy="95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Google Shape;204;p46">
            <a:extLst>
              <a:ext uri="{FF2B5EF4-FFF2-40B4-BE49-F238E27FC236}">
                <a16:creationId xmlns:a16="http://schemas.microsoft.com/office/drawing/2014/main" id="{1A033D2F-3B5E-44CF-8733-232F1CCFDBB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321" y="3831967"/>
            <a:ext cx="2625075" cy="100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2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19099" y="1352549"/>
            <a:ext cx="7511563" cy="3034813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Data management planning, i.e. DMPs (KE and Library)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Technology needs assessments (KE)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High performance computing (KE)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ASRE – Arizona Secure Research Environment (KE)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REDCap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– Standard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REDCap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&amp; HIPAA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latin typeface="+mn-lt"/>
              </a:rPr>
              <a:t>REDCap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(KE and CHS)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Scientific programming (KE)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Research data management (KE)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GIS application development (SGSUP)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Bioinformatics (CHS)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Data publishing (Library)</a:t>
            </a:r>
          </a:p>
          <a:p>
            <a:pPr indent="-342900">
              <a:lnSpc>
                <a:spcPct val="100000"/>
              </a:lnSpc>
              <a:spcBef>
                <a:spcPts val="600"/>
              </a:spcBef>
              <a:buSzPts val="1800"/>
              <a:buFont typeface="Twentieth Century"/>
              <a:buChar char="●"/>
            </a:pPr>
            <a:endParaRPr lang="en-US" sz="16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80" dirty="0">
                <a:solidFill>
                  <a:schemeClr val="tx1"/>
                </a:solidFill>
              </a:rPr>
              <a:t>Research data services around the university</a:t>
            </a:r>
          </a:p>
        </p:txBody>
      </p:sp>
      <p:pic>
        <p:nvPicPr>
          <p:cNvPr id="1026" name="Picture 2" descr="Gordian Knot Pendant Gold Big">
            <a:extLst>
              <a:ext uri="{FF2B5EF4-FFF2-40B4-BE49-F238E27FC236}">
                <a16:creationId xmlns:a16="http://schemas.microsoft.com/office/drawing/2014/main" id="{F91FC33D-5235-436C-93C0-014F54778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t="11878" r="9200" b="21661"/>
          <a:stretch/>
        </p:blipFill>
        <p:spPr bwMode="auto">
          <a:xfrm>
            <a:off x="7181730" y="1206725"/>
            <a:ext cx="1710732" cy="14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46;p52">
            <a:extLst>
              <a:ext uri="{FF2B5EF4-FFF2-40B4-BE49-F238E27FC236}">
                <a16:creationId xmlns:a16="http://schemas.microsoft.com/office/drawing/2014/main" id="{A824463F-126B-4987-8BCB-EF3E4642A7F4}"/>
              </a:ext>
            </a:extLst>
          </p:cNvPr>
          <p:cNvSpPr/>
          <p:nvPr/>
        </p:nvSpPr>
        <p:spPr>
          <a:xfrm>
            <a:off x="4920254" y="4533186"/>
            <a:ext cx="3866700" cy="378000"/>
          </a:xfrm>
          <a:prstGeom prst="roundRect">
            <a:avLst>
              <a:gd name="adj" fmla="val 1145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</a:rPr>
              <a:t>https://researchdata.asu.edu/</a:t>
            </a:r>
            <a:endParaRPr sz="19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data contacts</a:t>
            </a:r>
            <a:endParaRPr dirty="0"/>
          </a:p>
        </p:txBody>
      </p:sp>
      <p:pic>
        <p:nvPicPr>
          <p:cNvPr id="236" name="Google Shape;2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445" y="4167225"/>
            <a:ext cx="57840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273" y="1921175"/>
            <a:ext cx="1153321" cy="9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600" y="3750843"/>
            <a:ext cx="834225" cy="95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882" y="2926712"/>
            <a:ext cx="2273675" cy="8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0330" y="4114625"/>
            <a:ext cx="625300" cy="6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1661D-2635-4AF8-8F79-E68FB32C4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099" y="1124622"/>
            <a:ext cx="5618731" cy="4018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25BAE-0E8A-4274-9983-C014D41F7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1076" y="1161218"/>
            <a:ext cx="2839297" cy="1039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"/>
          <p:cNvSpPr/>
          <p:nvPr/>
        </p:nvSpPr>
        <p:spPr>
          <a:xfrm>
            <a:off x="4964110" y="4533892"/>
            <a:ext cx="3866700" cy="378000"/>
          </a:xfrm>
          <a:prstGeom prst="roundRect">
            <a:avLst>
              <a:gd name="adj" fmla="val 1145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</a:rPr>
              <a:t>https://researchdata.asu.edu/</a:t>
            </a:r>
            <a:endParaRPr sz="1900"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9B71-0AC3-451A-83E0-28B0DF4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08"/>
            <a:ext cx="9144000" cy="42799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7E332-B158-4568-AE4A-A34FF6174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99" y="1352549"/>
            <a:ext cx="7713075" cy="3345926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04040"/>
                </a:solidFill>
              </a:rPr>
              <a:t>Potentially make available: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1800" dirty="0">
                <a:solidFill>
                  <a:srgbClr val="404040"/>
                </a:solidFill>
              </a:rPr>
              <a:t>Results – publications 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800" dirty="0">
                <a:solidFill>
                  <a:srgbClr val="404040"/>
                </a:solidFill>
              </a:rPr>
              <a:t>Data – raw or derived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800" dirty="0">
                <a:solidFill>
                  <a:srgbClr val="404040"/>
                </a:solidFill>
              </a:rPr>
              <a:t>Images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800" dirty="0">
                <a:solidFill>
                  <a:srgbClr val="404040"/>
                </a:solidFill>
              </a:rPr>
              <a:t>Documents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800" dirty="0">
                <a:solidFill>
                  <a:srgbClr val="404040"/>
                </a:solidFill>
              </a:rPr>
              <a:t>Physical samples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800" dirty="0">
                <a:solidFill>
                  <a:srgbClr val="404040"/>
                </a:solidFill>
              </a:rPr>
              <a:t>Software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800" dirty="0">
                <a:solidFill>
                  <a:srgbClr val="404040"/>
                </a:solidFill>
              </a:rPr>
              <a:t>Models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800" dirty="0">
                <a:solidFill>
                  <a:srgbClr val="404040"/>
                </a:solidFill>
              </a:rPr>
              <a:t>Curriculum content</a:t>
            </a:r>
            <a:endParaRPr lang="en-US" sz="18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54DA8-41C1-4671-BCCD-78F58578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>
                <a:highlight>
                  <a:srgbClr val="FFC000"/>
                </a:highlight>
              </a:rPr>
              <a:t>Public access</a:t>
            </a:r>
            <a:r>
              <a:rPr lang="en" sz="2800" b="1" i="0" u="none" strike="noStrike" cap="none" dirty="0">
                <a:solidFill>
                  <a:schemeClr val="dk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? Research products?</a:t>
            </a:r>
            <a:endParaRPr lang="en-US" dirty="0"/>
          </a:p>
        </p:txBody>
      </p:sp>
      <p:pic>
        <p:nvPicPr>
          <p:cNvPr id="4" name="Google Shape;160;p40">
            <a:extLst>
              <a:ext uri="{FF2B5EF4-FFF2-40B4-BE49-F238E27FC236}">
                <a16:creationId xmlns:a16="http://schemas.microsoft.com/office/drawing/2014/main" id="{91E92147-083E-4F25-9241-D8A5C33322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2748" y="2777795"/>
            <a:ext cx="5240850" cy="1629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52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2726F-CEF8-43E8-AD10-47DADD836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99" y="1352549"/>
            <a:ext cx="7713075" cy="3053875"/>
          </a:xfrm>
        </p:spPr>
        <p:txBody>
          <a:bodyPr/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●"/>
            </a:pPr>
            <a:r>
              <a:rPr lang="en-US" sz="1800" b="1" dirty="0">
                <a:latin typeface="+mn-lt"/>
                <a:ea typeface="Twentieth Century"/>
                <a:cs typeface="Twentieth Century"/>
                <a:sym typeface="Twentieth Century"/>
              </a:rPr>
              <a:t>Enable new research </a:t>
            </a:r>
            <a:r>
              <a:rPr lang="en-US" sz="1600" dirty="0">
                <a:latin typeface="+mn-lt"/>
                <a:ea typeface="Twentieth Century"/>
                <a:cs typeface="Twentieth Century"/>
                <a:sym typeface="Twentieth Century"/>
              </a:rPr>
              <a:t>– Often more data is needed than one project can collect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●"/>
            </a:pPr>
            <a:r>
              <a:rPr lang="en-US" sz="1800" b="1" dirty="0">
                <a:latin typeface="+mn-lt"/>
                <a:ea typeface="Twentieth Century"/>
                <a:cs typeface="Twentieth Century"/>
                <a:sym typeface="Twentieth Century"/>
              </a:rPr>
              <a:t>Trust </a:t>
            </a:r>
            <a:r>
              <a:rPr lang="en-US" sz="1600" dirty="0">
                <a:latin typeface="+mn-lt"/>
                <a:ea typeface="Twentieth Century"/>
                <a:cs typeface="Twentieth Century"/>
                <a:sym typeface="Twentieth Century"/>
              </a:rPr>
              <a:t>– Surveys show public trust is enhanced when data is available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●"/>
            </a:pPr>
            <a:r>
              <a:rPr lang="en-US" sz="1800" b="1" dirty="0">
                <a:latin typeface="+mn-lt"/>
                <a:ea typeface="Twentieth Century"/>
                <a:cs typeface="Twentieth Century"/>
                <a:sym typeface="Twentieth Century"/>
              </a:rPr>
              <a:t>Meet requirements </a:t>
            </a:r>
            <a:r>
              <a:rPr lang="en-US" sz="1600" dirty="0">
                <a:latin typeface="+mn-lt"/>
                <a:ea typeface="Twentieth Century"/>
                <a:cs typeface="Twentieth Century"/>
                <a:sym typeface="Twentieth Century"/>
              </a:rPr>
              <a:t>– Journals require submission of supporting data for publication. Funding agencies require data sharing info in prior-support section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●"/>
            </a:pPr>
            <a:r>
              <a:rPr lang="en-US" sz="1800" b="1" dirty="0">
                <a:latin typeface="+mn-lt"/>
                <a:ea typeface="Twentieth Century"/>
                <a:cs typeface="Twentieth Century"/>
                <a:sym typeface="Twentieth Century"/>
              </a:rPr>
              <a:t>Get Credit </a:t>
            </a:r>
            <a:r>
              <a:rPr lang="en-US" sz="1600" dirty="0">
                <a:latin typeface="+mn-lt"/>
                <a:ea typeface="Twentieth Century"/>
                <a:cs typeface="Twentieth Century"/>
                <a:sym typeface="Twentieth Century"/>
              </a:rPr>
              <a:t>– Researchers who share data are likely to asked to be co-authors on publications using their data. More frequently cited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●"/>
            </a:pPr>
            <a:r>
              <a:rPr lang="en-US" sz="1800" b="1" dirty="0">
                <a:latin typeface="+mn-lt"/>
                <a:ea typeface="Twentieth Century"/>
                <a:cs typeface="Twentieth Century"/>
                <a:sym typeface="Twentieth Century"/>
              </a:rPr>
              <a:t>Save time </a:t>
            </a:r>
            <a:r>
              <a:rPr lang="en-US" sz="1600" dirty="0">
                <a:latin typeface="+mn-lt"/>
                <a:ea typeface="Twentieth Century"/>
                <a:cs typeface="Twentieth Century"/>
                <a:sym typeface="Twentieth Century"/>
              </a:rPr>
              <a:t>– Graduate students are often the most frequent users of a professor’s data. Effective archiving reduces the need to repeatedly locate, share and explain the data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Char char="●"/>
            </a:pPr>
            <a:r>
              <a:rPr lang="en-US" sz="1800" b="1" dirty="0">
                <a:latin typeface="+mn-lt"/>
                <a:ea typeface="Twentieth Century"/>
                <a:cs typeface="Twentieth Century"/>
                <a:sym typeface="Twentieth Century"/>
              </a:rPr>
              <a:t>Preserve data </a:t>
            </a:r>
            <a:r>
              <a:rPr lang="en-US" sz="1600" dirty="0">
                <a:latin typeface="+mn-lt"/>
                <a:ea typeface="Twentieth Century"/>
                <a:cs typeface="Twentieth Century"/>
                <a:sym typeface="Twentieth Century"/>
              </a:rPr>
              <a:t>– Datasets in a repository have extra consistency checks and formal versioning. Without these characteristics data corruption can go undetected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B026-BC84-46D4-BEA7-62A00120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publish</a:t>
            </a:r>
          </a:p>
        </p:txBody>
      </p:sp>
    </p:spTree>
    <p:extLst>
      <p:ext uri="{BB962C8B-B14F-4D97-AF65-F5344CB8AC3E}">
        <p14:creationId xmlns:p14="http://schemas.microsoft.com/office/powerpoint/2010/main" val="64584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47D08D-8552-4DF8-B698-82A1FE95B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204825"/>
            <a:ext cx="7917901" cy="68112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The value of interpreting, understanding, and presenting data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A2AEF-AC6D-40BB-86F4-BCB86B27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Opinions and facts</a:t>
            </a:r>
          </a:p>
        </p:txBody>
      </p:sp>
      <p:pic>
        <p:nvPicPr>
          <p:cNvPr id="4" name="Picture 2" descr="http://www.coronaregional.com/sites/coronaregional.com/files/115768353.jpg">
            <a:extLst>
              <a:ext uri="{FF2B5EF4-FFF2-40B4-BE49-F238E27FC236}">
                <a16:creationId xmlns:a16="http://schemas.microsoft.com/office/drawing/2014/main" id="{1564FE79-345B-4FCB-A20D-D35FAF00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271" y="1885950"/>
            <a:ext cx="4378030" cy="291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4A49ED-63E6-46EF-B630-87E2F64FE9AE}"/>
              </a:ext>
            </a:extLst>
          </p:cNvPr>
          <p:cNvSpPr>
            <a:spLocks noGrp="1"/>
          </p:cNvSpPr>
          <p:nvPr/>
        </p:nvSpPr>
        <p:spPr>
          <a:xfrm>
            <a:off x="251263" y="2739736"/>
            <a:ext cx="4004747" cy="886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2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349250" indent="0" algn="l" defTabSz="914400" rtl="0" eaLnBrk="1" latinLnBrk="0" hangingPunct="1">
              <a:spcBef>
                <a:spcPts val="600"/>
              </a:spcBef>
              <a:buFontTx/>
              <a:buNone/>
              <a:defRPr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ts val="600"/>
              </a:spcBef>
              <a:buFontTx/>
              <a:buNone/>
              <a:defRPr sz="1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035050" indent="0" algn="l" defTabSz="914400" rtl="0" eaLnBrk="1" latinLnBrk="0" hangingPunct="1">
              <a:spcBef>
                <a:spcPts val="600"/>
              </a:spcBef>
              <a:buFontTx/>
              <a:buNone/>
              <a:defRPr sz="1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ts val="600"/>
              </a:spcBef>
              <a:buFontTx/>
              <a:buNone/>
              <a:defRPr sz="1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“Well, of course we have the best healthcare in the world…”</a:t>
            </a:r>
          </a:p>
        </p:txBody>
      </p:sp>
    </p:spTree>
    <p:extLst>
      <p:ext uri="{BB962C8B-B14F-4D97-AF65-F5344CB8AC3E}">
        <p14:creationId xmlns:p14="http://schemas.microsoft.com/office/powerpoint/2010/main" val="13106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D48272-B22B-4A9E-8634-A7081DBB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Opinions and facts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BC0D66-E464-4225-BB7F-764701370C81}"/>
              </a:ext>
            </a:extLst>
          </p:cNvPr>
          <p:cNvSpPr>
            <a:spLocks noGrp="1"/>
          </p:cNvSpPr>
          <p:nvPr/>
        </p:nvSpPr>
        <p:spPr>
          <a:xfrm>
            <a:off x="562707" y="1213338"/>
            <a:ext cx="8180459" cy="369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2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349250" indent="0" algn="l" defTabSz="914400" rtl="0" eaLnBrk="1" latinLnBrk="0" hangingPunct="1">
              <a:spcBef>
                <a:spcPts val="600"/>
              </a:spcBef>
              <a:buFontTx/>
              <a:buNone/>
              <a:defRPr sz="2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ts val="600"/>
              </a:spcBef>
              <a:buFontTx/>
              <a:buNone/>
              <a:defRPr sz="1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035050" indent="0" algn="l" defTabSz="914400" rtl="0" eaLnBrk="1" latinLnBrk="0" hangingPunct="1">
              <a:spcBef>
                <a:spcPts val="600"/>
              </a:spcBef>
              <a:buFontTx/>
              <a:buNone/>
              <a:defRPr sz="1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ts val="600"/>
              </a:spcBef>
              <a:buFontTx/>
              <a:buNone/>
              <a:defRPr sz="1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“Well, of course we have the best healthcare in the world…”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248CBB-D0B4-4CA5-A74E-83AD6D185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537421"/>
              </p:ext>
            </p:extLst>
          </p:nvPr>
        </p:nvGraphicFramePr>
        <p:xfrm>
          <a:off x="425885" y="1799276"/>
          <a:ext cx="8317282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69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1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Life Expectancy at Birth (years)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83.7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Healthy Life Expectancy (years)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Maternal Mortality</a:t>
                      </a:r>
                      <a:r>
                        <a:rPr lang="en-US" sz="1600" b="1" baseline="0" dirty="0"/>
                        <a:t> (per 1000)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91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Neonatal</a:t>
                      </a:r>
                      <a:r>
                        <a:rPr lang="en-US" sz="1600" b="1" baseline="0" dirty="0"/>
                        <a:t> Mortality (per 1000)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Density</a:t>
                      </a:r>
                      <a:r>
                        <a:rPr lang="en-US" sz="1600" b="1" baseline="0" dirty="0"/>
                        <a:t> of Physicians (per 10k)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Density of Psychiatrists (per 10k)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Per Capita Expenditure ($)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E1383A-8277-4691-8A39-5B9A5A628E1F}"/>
              </a:ext>
            </a:extLst>
          </p:cNvPr>
          <p:cNvSpPr txBox="1"/>
          <p:nvPr/>
        </p:nvSpPr>
        <p:spPr>
          <a:xfrm>
            <a:off x="5576610" y="4796542"/>
            <a:ext cx="3452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Source: WHO Global Health Observatory 2017</a:t>
            </a:r>
          </a:p>
        </p:txBody>
      </p:sp>
    </p:spTree>
    <p:extLst>
      <p:ext uri="{BB962C8B-B14F-4D97-AF65-F5344CB8AC3E}">
        <p14:creationId xmlns:p14="http://schemas.microsoft.com/office/powerpoint/2010/main" val="79559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1616-629F-4CCA-BA85-71D317FB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6" y="1"/>
            <a:ext cx="2732202" cy="2392822"/>
          </a:xfrm>
        </p:spPr>
        <p:txBody>
          <a:bodyPr lIns="182880"/>
          <a:lstStyle/>
          <a:p>
            <a:r>
              <a:rPr lang="en-US" dirty="0"/>
              <a:t>Improving research data management: What’s the hardest task?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F4B13D9-DD83-432F-9F56-5AF1D5D8FF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253899"/>
              </p:ext>
            </p:extLst>
          </p:nvPr>
        </p:nvGraphicFramePr>
        <p:xfrm>
          <a:off x="1947790" y="108921"/>
          <a:ext cx="7269032" cy="4937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C4856D-19D1-4175-990A-BB70AAF6B2E4}"/>
              </a:ext>
            </a:extLst>
          </p:cNvPr>
          <p:cNvSpPr txBox="1"/>
          <p:nvPr/>
        </p:nvSpPr>
        <p:spPr>
          <a:xfrm>
            <a:off x="10042" y="2642586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Manage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Provide technology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Implement processes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Change behavior</a:t>
            </a:r>
          </a:p>
        </p:txBody>
      </p:sp>
    </p:spTree>
    <p:extLst>
      <p:ext uri="{BB962C8B-B14F-4D97-AF65-F5344CB8AC3E}">
        <p14:creationId xmlns:p14="http://schemas.microsoft.com/office/powerpoint/2010/main" val="13039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ACF9B-A2B0-486C-8DA8-18ED2E8EC09C}"/>
              </a:ext>
            </a:extLst>
          </p:cNvPr>
          <p:cNvSpPr/>
          <p:nvPr/>
        </p:nvSpPr>
        <p:spPr>
          <a:xfrm>
            <a:off x="2979112" y="1479932"/>
            <a:ext cx="6041062" cy="14918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Key Goal: Make life easier, not harder!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71616-629F-4CCA-BA85-71D317FB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6" y="1"/>
            <a:ext cx="2732202" cy="2392822"/>
          </a:xfrm>
        </p:spPr>
        <p:txBody>
          <a:bodyPr lIns="182880"/>
          <a:lstStyle/>
          <a:p>
            <a:r>
              <a:rPr lang="en-US" dirty="0"/>
              <a:t>Improving research data management: What’s the first task?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4856D-19D1-4175-990A-BB70AAF6B2E4}"/>
              </a:ext>
            </a:extLst>
          </p:cNvPr>
          <p:cNvSpPr txBox="1"/>
          <p:nvPr/>
        </p:nvSpPr>
        <p:spPr>
          <a:xfrm>
            <a:off x="10042" y="2642586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Manage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Provide technology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Implement processes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Change behavior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754D9A-9B09-40EB-9948-DB69EC7D5D96}"/>
              </a:ext>
            </a:extLst>
          </p:cNvPr>
          <p:cNvGrpSpPr/>
          <p:nvPr/>
        </p:nvGrpSpPr>
        <p:grpSpPr>
          <a:xfrm>
            <a:off x="2900577" y="828942"/>
            <a:ext cx="6041062" cy="2793848"/>
            <a:chOff x="2900577" y="828942"/>
            <a:chExt cx="6041062" cy="2793848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6E5CAF6-CD8C-4C14-97E3-773F683F4BC4}"/>
                </a:ext>
              </a:extLst>
            </p:cNvPr>
            <p:cNvSpPr/>
            <p:nvPr/>
          </p:nvSpPr>
          <p:spPr>
            <a:xfrm>
              <a:off x="2900577" y="828942"/>
              <a:ext cx="6041062" cy="561584"/>
            </a:xfrm>
            <a:prstGeom prst="rightArrow">
              <a:avLst/>
            </a:prstGeom>
            <a:solidFill>
              <a:srgbClr val="003B5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Manage 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1528064-E3B7-4AD5-A018-39FB00D428E2}"/>
                </a:ext>
              </a:extLst>
            </p:cNvPr>
            <p:cNvSpPr/>
            <p:nvPr/>
          </p:nvSpPr>
          <p:spPr>
            <a:xfrm>
              <a:off x="3558210" y="1573030"/>
              <a:ext cx="5383429" cy="561584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Provide technology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F02A2F6-E0BF-4BC9-A680-7EFD5CC50170}"/>
                </a:ext>
              </a:extLst>
            </p:cNvPr>
            <p:cNvSpPr/>
            <p:nvPr/>
          </p:nvSpPr>
          <p:spPr>
            <a:xfrm>
              <a:off x="3723921" y="2317118"/>
              <a:ext cx="5217718" cy="561584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Implement processes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561FA1B-5110-46C2-B847-0B36E97D3AB0}"/>
                </a:ext>
              </a:extLst>
            </p:cNvPr>
            <p:cNvSpPr/>
            <p:nvPr/>
          </p:nvSpPr>
          <p:spPr>
            <a:xfrm>
              <a:off x="4572001" y="3061206"/>
              <a:ext cx="4369638" cy="561584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Change behavior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78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CD70308-CBB3-4FE2-8E1D-B8649D72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662" y="82217"/>
            <a:ext cx="4049100" cy="36090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375F3C-1A71-402A-8517-6CF3246C764F}"/>
              </a:ext>
            </a:extLst>
          </p:cNvPr>
          <p:cNvSpPr/>
          <p:nvPr/>
        </p:nvSpPr>
        <p:spPr>
          <a:xfrm>
            <a:off x="3716496" y="609600"/>
            <a:ext cx="1741715" cy="28651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C9020-EC08-4DDC-A589-696B69628D27}"/>
              </a:ext>
            </a:extLst>
          </p:cNvPr>
          <p:cNvSpPr/>
          <p:nvPr/>
        </p:nvSpPr>
        <p:spPr>
          <a:xfrm>
            <a:off x="5482091" y="609600"/>
            <a:ext cx="1717833" cy="28651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AC1AC4-A791-4E25-9F6A-E140E75555F4}"/>
              </a:ext>
            </a:extLst>
          </p:cNvPr>
          <p:cNvSpPr/>
          <p:nvPr/>
        </p:nvSpPr>
        <p:spPr>
          <a:xfrm>
            <a:off x="7223806" y="609600"/>
            <a:ext cx="1717833" cy="28651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9352F15-E143-4E88-A9FB-A466C3A7C23F}"/>
              </a:ext>
            </a:extLst>
          </p:cNvPr>
          <p:cNvSpPr/>
          <p:nvPr/>
        </p:nvSpPr>
        <p:spPr>
          <a:xfrm>
            <a:off x="3716496" y="765375"/>
            <a:ext cx="1747749" cy="625151"/>
          </a:xfrm>
          <a:prstGeom prst="rightArrow">
            <a:avLst/>
          </a:prstGeom>
          <a:solidFill>
            <a:srgbClr val="C00000"/>
          </a:solidFill>
          <a:ln w="19050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F73B53-95AC-4A4C-B420-EF93817B7637}"/>
              </a:ext>
            </a:extLst>
          </p:cNvPr>
          <p:cNvSpPr/>
          <p:nvPr/>
        </p:nvSpPr>
        <p:spPr>
          <a:xfrm>
            <a:off x="7211865" y="768225"/>
            <a:ext cx="1729774" cy="625151"/>
          </a:xfrm>
          <a:prstGeom prst="rightArrow">
            <a:avLst/>
          </a:prstGeom>
          <a:solidFill>
            <a:srgbClr val="C00000"/>
          </a:solidFill>
          <a:ln w="19050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Publish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1AAB6E5-0CB8-4052-AAC2-BA6D4A444B2E}"/>
              </a:ext>
            </a:extLst>
          </p:cNvPr>
          <p:cNvSpPr/>
          <p:nvPr/>
        </p:nvSpPr>
        <p:spPr>
          <a:xfrm>
            <a:off x="5470150" y="765375"/>
            <a:ext cx="1729774" cy="625151"/>
          </a:xfrm>
          <a:prstGeom prst="rightArrow">
            <a:avLst/>
          </a:prstGeom>
          <a:solidFill>
            <a:srgbClr val="C00000"/>
          </a:solidFill>
          <a:ln w="19050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Research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AF68611-21C7-4051-AA89-324463A5FE61}"/>
              </a:ext>
            </a:extLst>
          </p:cNvPr>
          <p:cNvSpPr txBox="1">
            <a:spLocks/>
          </p:cNvSpPr>
          <p:nvPr/>
        </p:nvSpPr>
        <p:spPr>
          <a:xfrm>
            <a:off x="1" y="3857070"/>
            <a:ext cx="3853538" cy="1293803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18288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Partnership between Knowledge Enterprise &amp; ASU Library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9224CEA-543C-4DB3-8E87-A935B0445A80}"/>
              </a:ext>
            </a:extLst>
          </p:cNvPr>
          <p:cNvSpPr/>
          <p:nvPr/>
        </p:nvSpPr>
        <p:spPr>
          <a:xfrm>
            <a:off x="7209245" y="2850640"/>
            <a:ext cx="1744335" cy="411972"/>
          </a:xfrm>
          <a:prstGeom prst="rightArrow">
            <a:avLst>
              <a:gd name="adj1" fmla="val 100000"/>
              <a:gd name="adj2" fmla="val 38089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ASU Library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25E50C9-BC0C-4A25-84C2-F2B2DDE11539}"/>
              </a:ext>
            </a:extLst>
          </p:cNvPr>
          <p:cNvSpPr/>
          <p:nvPr/>
        </p:nvSpPr>
        <p:spPr>
          <a:xfrm>
            <a:off x="3716496" y="2850640"/>
            <a:ext cx="1753654" cy="411972"/>
          </a:xfrm>
          <a:prstGeom prst="rightArrow">
            <a:avLst>
              <a:gd name="adj1" fmla="val 100000"/>
              <a:gd name="adj2" fmla="val 38089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ASU Library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BBC4085-46C5-4C2D-9688-C0E87CB15FC7}"/>
              </a:ext>
            </a:extLst>
          </p:cNvPr>
          <p:cNvSpPr/>
          <p:nvPr/>
        </p:nvSpPr>
        <p:spPr>
          <a:xfrm>
            <a:off x="3716496" y="2179352"/>
            <a:ext cx="3492749" cy="411972"/>
          </a:xfrm>
          <a:prstGeom prst="rightArrow">
            <a:avLst>
              <a:gd name="adj1" fmla="val 100000"/>
              <a:gd name="adj2" fmla="val 38089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Knowledge Enterprise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16CC971-9677-42B0-B6E9-0BD3C081FF9A}"/>
              </a:ext>
            </a:extLst>
          </p:cNvPr>
          <p:cNvSpPr/>
          <p:nvPr/>
        </p:nvSpPr>
        <p:spPr>
          <a:xfrm>
            <a:off x="3716496" y="1580378"/>
            <a:ext cx="5232426" cy="411972"/>
          </a:xfrm>
          <a:prstGeom prst="rightArrow">
            <a:avLst>
              <a:gd name="adj1" fmla="val 100000"/>
              <a:gd name="adj2" fmla="val 38089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Community</a:t>
            </a:r>
          </a:p>
        </p:txBody>
      </p:sp>
    </p:spTree>
    <p:extLst>
      <p:ext uri="{BB962C8B-B14F-4D97-AF65-F5344CB8AC3E}">
        <p14:creationId xmlns:p14="http://schemas.microsoft.com/office/powerpoint/2010/main" val="219719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14106</TotalTime>
  <Words>1009</Words>
  <Application>Microsoft Office PowerPoint</Application>
  <PresentationFormat>On-screen Show (16:9)</PresentationFormat>
  <Paragraphs>219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Century Gothic</vt:lpstr>
      <vt:lpstr>Roboto</vt:lpstr>
      <vt:lpstr>Tw Cen MT</vt:lpstr>
      <vt:lpstr>Twentieth Century</vt:lpstr>
      <vt:lpstr>ASU Template</vt:lpstr>
      <vt:lpstr>ASU Template</vt:lpstr>
      <vt:lpstr>PowerPoint Presentation</vt:lpstr>
      <vt:lpstr>Background</vt:lpstr>
      <vt:lpstr>Public access? Research products?</vt:lpstr>
      <vt:lpstr>Reasons to publish</vt:lpstr>
      <vt:lpstr>Opinions and facts</vt:lpstr>
      <vt:lpstr>Opinions and facts</vt:lpstr>
      <vt:lpstr>Improving research data management: What’s the hardest task?</vt:lpstr>
      <vt:lpstr>Improving research data management: What’s the first task?</vt:lpstr>
      <vt:lpstr>PowerPoint Presentation</vt:lpstr>
      <vt:lpstr>PowerPoint Presentation</vt:lpstr>
      <vt:lpstr>All research creates “data”</vt:lpstr>
      <vt:lpstr>Data are valuable…</vt:lpstr>
      <vt:lpstr>But not without metadata</vt:lpstr>
      <vt:lpstr>But not without metadata</vt:lpstr>
      <vt:lpstr>Recommended Practices</vt:lpstr>
      <vt:lpstr>ORCID</vt:lpstr>
      <vt:lpstr>ORCID@ASU</vt:lpstr>
      <vt:lpstr>ORCID@ASU</vt:lpstr>
      <vt:lpstr>PowerPoint Presentation</vt:lpstr>
      <vt:lpstr>Tools and Services</vt:lpstr>
      <vt:lpstr>The research data lifecycle</vt:lpstr>
      <vt:lpstr>Managing research information</vt:lpstr>
      <vt:lpstr>ASU research data repository</vt:lpstr>
      <vt:lpstr>The research data lifecycle</vt:lpstr>
      <vt:lpstr>Research data services around the university</vt:lpstr>
      <vt:lpstr>Research data contacts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Data @ ASU</dc:title>
  <dc:creator>Philip Tarrant</dc:creator>
  <cp:lastModifiedBy>Philip Tarrant</cp:lastModifiedBy>
  <cp:revision>106</cp:revision>
  <dcterms:created xsi:type="dcterms:W3CDTF">2020-12-28T19:29:58Z</dcterms:created>
  <dcterms:modified xsi:type="dcterms:W3CDTF">2021-07-23T22:58:12Z</dcterms:modified>
</cp:coreProperties>
</file>